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8" r:id="rId7"/>
    <p:sldId id="269" r:id="rId8"/>
    <p:sldId id="257" r:id="rId9"/>
    <p:sldId id="263" r:id="rId10"/>
    <p:sldId id="259" r:id="rId11"/>
    <p:sldId id="264" r:id="rId12"/>
    <p:sldId id="265" r:id="rId13"/>
    <p:sldId id="266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83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9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02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6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38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07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8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8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2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9860-8016-47D0-83F7-ED86D2082847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CCCD8-6F24-4208-9D41-01B6B73AD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7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4689"/>
            <a:ext cx="9144000" cy="217311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sz="3600" dirty="0"/>
              <a:t/>
            </a:r>
            <a:br>
              <a:rPr lang="en-GB" sz="3600" dirty="0"/>
            </a:br>
            <a:r>
              <a:rPr lang="en-GB" sz="3600" b="1" dirty="0"/>
              <a:t> Linking health and education data on children with SEND in Sunderland: a 'proof of concept' project</a:t>
            </a:r>
            <a:r>
              <a:rPr lang="en-GB" dirty="0"/>
              <a:t>	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87800"/>
            <a:ext cx="9144000" cy="165576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Sarah Martin-Denham (Academic Lead: University of Sunderland)</a:t>
            </a:r>
          </a:p>
          <a:p>
            <a:r>
              <a:rPr lang="en-GB" dirty="0"/>
              <a:t>Anne Pinney (True Colours Data Champion)</a:t>
            </a:r>
          </a:p>
          <a:p>
            <a:endParaRPr lang="en-GB" dirty="0"/>
          </a:p>
          <a:p>
            <a:r>
              <a:rPr lang="en-GB" dirty="0"/>
              <a:t>SEND Workstream: 18</a:t>
            </a:r>
            <a:r>
              <a:rPr lang="en-GB" baseline="30000" dirty="0"/>
              <a:t>th</a:t>
            </a:r>
            <a:r>
              <a:rPr lang="en-GB" dirty="0"/>
              <a:t> November, 2019</a:t>
            </a:r>
          </a:p>
        </p:txBody>
      </p:sp>
      <p:pic>
        <p:nvPicPr>
          <p:cNvPr id="1026" name="Picture 2" descr="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59201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47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Impact and public benefit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/>
              <a:t>“</a:t>
            </a:r>
            <a:r>
              <a:rPr lang="en-US" i="1" dirty="0"/>
              <a:t>To deliver a healthier future that is within our reach, we need a new paradigm for research. All health-related data, genomics to social determinants, and every patient contact need to be used to improve the experience, service and prevention for each individual.</a:t>
            </a:r>
            <a:r>
              <a:rPr lang="en-GB" i="1" dirty="0"/>
              <a:t>” </a:t>
            </a:r>
            <a:r>
              <a:rPr lang="en-GB" dirty="0"/>
              <a:t>[</a:t>
            </a:r>
            <a:r>
              <a:rPr lang="en-US" dirty="0"/>
              <a:t>Chief Medical Officer</a:t>
            </a:r>
            <a:r>
              <a:rPr lang="en-GB" dirty="0"/>
              <a:t>’</a:t>
            </a:r>
            <a:r>
              <a:rPr lang="en-US" dirty="0"/>
              <a:t>s report]</a:t>
            </a:r>
            <a:endParaRPr lang="en-GB" i="1" dirty="0"/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We lack of joined-up data on disabled children to inform service planning and commissioning locally or to understand population trends, such as the apparent increase in number of children with complex disabilities.</a:t>
            </a:r>
          </a:p>
          <a:p>
            <a:r>
              <a:rPr lang="en-US" dirty="0"/>
              <a:t>Administrative datasets are a significant information resource for Government to manage, monitor, assess and review services. By bringing together data sets, there is greater scope for in-depth analysis, for example, to better understand pathways through services, outcomes and gaps in provision. </a:t>
            </a:r>
          </a:p>
          <a:p>
            <a:r>
              <a:rPr lang="en-US" dirty="0"/>
              <a:t> There are significant barriers to data linkage and no single national model is yet emerging, which hinders the efficient and effective use of the available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8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83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Beyond the </a:t>
            </a:r>
            <a:r>
              <a:rPr lang="en-GB" i="1" dirty="0"/>
              <a:t>proof of concept </a:t>
            </a:r>
            <a:r>
              <a:rPr lang="en-GB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71599"/>
            <a:ext cx="5257801" cy="312702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Mental Health Services Data Set</a:t>
            </a:r>
          </a:p>
          <a:p>
            <a:pPr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CAMHS</a:t>
            </a:r>
          </a:p>
          <a:p>
            <a:pPr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CYPS			</a:t>
            </a:r>
            <a:endParaRPr lang="en-GB" sz="2400" dirty="0">
              <a:effectLst>
                <a:outerShdw sx="0" sy="0">
                  <a:srgbClr val="000000"/>
                </a:outerShdw>
              </a:effectLst>
            </a:endParaRPr>
          </a:p>
          <a:p>
            <a:pPr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NHS Digital’s Emergency Care Data Set</a:t>
            </a:r>
            <a:endParaRPr lang="en-GB" sz="2400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Hospital Episode Statistics</a:t>
            </a:r>
            <a:endParaRPr lang="en-GB" sz="2400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Community Services Data Set</a:t>
            </a:r>
            <a:endParaRPr lang="en-GB" sz="2400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Pre-natal Screening Data</a:t>
            </a:r>
            <a:endParaRPr lang="en-GB" sz="2400" dirty="0">
              <a:effectLst>
                <a:outerShdw sx="0" sy="0">
                  <a:srgbClr val="000000"/>
                </a:outerShdw>
              </a:effectLst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FEE741-3945-714A-B710-97F9C95BB0D6}"/>
              </a:ext>
            </a:extLst>
          </p:cNvPr>
          <p:cNvSpPr txBox="1">
            <a:spLocks/>
          </p:cNvSpPr>
          <p:nvPr/>
        </p:nvSpPr>
        <p:spPr>
          <a:xfrm>
            <a:off x="6313714" y="1365956"/>
            <a:ext cx="5040087" cy="31326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The EYFS progress check at age two</a:t>
            </a:r>
            <a:endParaRPr lang="en-GB" sz="2400" dirty="0">
              <a:effectLst>
                <a:outerShdw sx="0" sy="0">
                  <a:srgbClr val="000000"/>
                </a:outerShdw>
              </a:effectLst>
            </a:endParaRPr>
          </a:p>
          <a:p>
            <a:pPr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School Census Data</a:t>
            </a:r>
            <a:endParaRPr lang="en-GB" sz="2400" dirty="0">
              <a:effectLst>
                <a:outerShdw sx="0" sy="0">
                  <a:srgbClr val="000000"/>
                </a:outerShdw>
              </a:effectLst>
            </a:endParaRPr>
          </a:p>
          <a:p>
            <a:pPr fontAlgn="base"/>
            <a:r>
              <a:rPr lang="en-US" sz="2400" dirty="0">
                <a:effectLst>
                  <a:outerShdw sx="0" sy="0">
                    <a:srgbClr val="000000"/>
                  </a:outerShdw>
                </a:effectLst>
              </a:rPr>
              <a:t>England and Wales Census data</a:t>
            </a:r>
          </a:p>
          <a:p>
            <a:pPr fontAlgn="base"/>
            <a:r>
              <a:rPr lang="en-GB" sz="2400" dirty="0">
                <a:effectLst>
                  <a:outerShdw sx="0" sy="0">
                    <a:srgbClr val="000000"/>
                  </a:outerShdw>
                </a:effectLst>
              </a:rPr>
              <a:t>Other?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C4863B-2ED5-BD41-8C63-B9BF25F671DD}"/>
              </a:ext>
            </a:extLst>
          </p:cNvPr>
          <p:cNvSpPr txBox="1">
            <a:spLocks/>
          </p:cNvSpPr>
          <p:nvPr/>
        </p:nvSpPr>
        <p:spPr>
          <a:xfrm>
            <a:off x="838199" y="4498622"/>
            <a:ext cx="10515600" cy="21634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6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200" dirty="0"/>
              <a:t>Each data source has complex data access arrangements, costs and barriers which may outweigh potential benefits.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200" dirty="0"/>
              <a:t>We want to design a model that can be adopted by national agencies to the benefit of research, analytics, and local health and care service provision – helping to minimize costs and burdens, while maximizing potential benefits.</a:t>
            </a:r>
          </a:p>
        </p:txBody>
      </p:sp>
    </p:spTree>
    <p:extLst>
      <p:ext uri="{BB962C8B-B14F-4D97-AF65-F5344CB8AC3E}">
        <p14:creationId xmlns:p14="http://schemas.microsoft.com/office/powerpoint/2010/main" val="31640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Background to this project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EAA936-49DD-8C45-91BB-008450C15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850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CDC-True </a:t>
            </a:r>
            <a:r>
              <a:rPr lang="en-US" dirty="0" err="1"/>
              <a:t>Colours</a:t>
            </a:r>
            <a:r>
              <a:rPr lang="en-US" dirty="0"/>
              <a:t> report (Feb. 2017)</a:t>
            </a:r>
          </a:p>
          <a:p>
            <a:pPr marL="0" indent="0">
              <a:buNone/>
            </a:pPr>
            <a:r>
              <a:rPr lang="en-US" dirty="0"/>
              <a:t>Included recommendations on:</a:t>
            </a:r>
          </a:p>
          <a:p>
            <a:r>
              <a:rPr lang="en-US" dirty="0"/>
              <a:t>supporting &amp; </a:t>
            </a:r>
            <a:r>
              <a:rPr lang="en-US" dirty="0" err="1"/>
              <a:t>incentivising</a:t>
            </a:r>
            <a:r>
              <a:rPr lang="en-US" dirty="0"/>
              <a:t> </a:t>
            </a:r>
            <a:r>
              <a:rPr lang="en-US" dirty="0" err="1"/>
              <a:t>paediatric</a:t>
            </a:r>
            <a:r>
              <a:rPr lang="en-US" dirty="0"/>
              <a:t> disability data</a:t>
            </a:r>
          </a:p>
          <a:p>
            <a:r>
              <a:rPr lang="en-US" dirty="0"/>
              <a:t>developing robust, integrated data on disabled children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04DA8-5994-A841-831A-4C18EDBA3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00" y="1130300"/>
            <a:ext cx="42545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1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4000" dirty="0"/>
              <a:t>Background to this project (2)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EAA936-49DD-8C45-91BB-008450C157E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Office of the Children’s Commissioner </a:t>
            </a:r>
          </a:p>
          <a:p>
            <a:r>
              <a:rPr lang="en-US" dirty="0"/>
              <a:t>Children with vulnerabilities data framework  </a:t>
            </a:r>
          </a:p>
          <a:p>
            <a:r>
              <a:rPr lang="en-US" dirty="0"/>
              <a:t>Data for Children Partnership – aiming </a:t>
            </a:r>
            <a:r>
              <a:rPr lang="en-GB" dirty="0"/>
              <a:t>to improve the use of Government administrative data to better understand the needs and interests of children in England.  Lead partners: Children’s Commissioner, ONS, Administrative Data Research UK (a programme of UK Research and Innovation, the University of Oxford.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ESRC-ONS ambitions to link national administrative datasets, with a variety of new funding opportunities opening up.  </a:t>
            </a:r>
          </a:p>
        </p:txBody>
      </p:sp>
    </p:spTree>
    <p:extLst>
      <p:ext uri="{BB962C8B-B14F-4D97-AF65-F5344CB8AC3E}">
        <p14:creationId xmlns:p14="http://schemas.microsoft.com/office/powerpoint/2010/main" val="352892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4689"/>
            <a:ext cx="9144000" cy="217311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sz="3600" dirty="0"/>
              <a:t/>
            </a:r>
            <a:br>
              <a:rPr lang="en-GB" sz="3600" dirty="0"/>
            </a:br>
            <a:r>
              <a:rPr lang="en-GB" sz="3600" b="1" dirty="0"/>
              <a:t> Linking health and education data on children with SEND in Sunderland: a 'proof of concept' project</a:t>
            </a:r>
            <a:r>
              <a:rPr lang="en-GB" dirty="0"/>
              <a:t>	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87800"/>
            <a:ext cx="9144000" cy="16557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Sarah Martin-Denham (Academic Lead: University of Sunderland)</a:t>
            </a:r>
          </a:p>
        </p:txBody>
      </p:sp>
      <p:pic>
        <p:nvPicPr>
          <p:cNvPr id="1026" name="Picture 2" descr="þ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59201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0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4000" dirty="0"/>
              <a:t>Why link health and school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dirty="0"/>
              <a:t>Data to be linked: </a:t>
            </a:r>
            <a:r>
              <a:rPr lang="en-US" sz="3300" dirty="0" err="1"/>
              <a:t>Paediatric</a:t>
            </a:r>
            <a:r>
              <a:rPr lang="en-US" sz="3300" dirty="0"/>
              <a:t> Disability data </a:t>
            </a:r>
            <a:r>
              <a:rPr lang="en-US" sz="3300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reported to the Community Services Dataset and Emergency Care Data Set </a:t>
            </a:r>
            <a:r>
              <a:rPr lang="en-US" sz="3300" dirty="0"/>
              <a:t>+ School Census data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LOCAL AIMS</a:t>
            </a:r>
          </a:p>
          <a:p>
            <a:r>
              <a:rPr lang="en-US" dirty="0"/>
              <a:t>To better understand levels of need and vulnerability among children with SEND</a:t>
            </a:r>
          </a:p>
          <a:p>
            <a:r>
              <a:rPr lang="en-US" dirty="0"/>
              <a:t>To target support more effectively and to inform local training needs</a:t>
            </a:r>
          </a:p>
          <a:p>
            <a:r>
              <a:rPr lang="en-US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To inform intelligent interagency service design that improves outcomes for children and young people</a:t>
            </a:r>
            <a:r>
              <a:rPr lang="en-US" dirty="0"/>
              <a:t>. </a:t>
            </a:r>
          </a:p>
          <a:p>
            <a:r>
              <a:rPr lang="en-US" dirty="0"/>
              <a:t>To prepare nurseries, schools and other educational contexts for children coming into or already in their care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NATIONAL </a:t>
            </a:r>
          </a:p>
          <a:p>
            <a:r>
              <a:rPr lang="en-US" dirty="0"/>
              <a:t>To develop a multi-agency, data-driven model of support for disabled children, which would have application across England. </a:t>
            </a:r>
          </a:p>
        </p:txBody>
      </p:sp>
    </p:spTree>
    <p:extLst>
      <p:ext uri="{BB962C8B-B14F-4D97-AF65-F5344CB8AC3E}">
        <p14:creationId xmlns:p14="http://schemas.microsoft.com/office/powerpoint/2010/main" val="59232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00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Why Sunderland?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242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The Disability Complexity Scale developed in Sunderland underpins the future model for healthcare funding for disabled children (SEND currency); engaged with NHS England and NHS Digital who are piloting the Scale</a:t>
            </a:r>
            <a:r>
              <a:rPr lang="en-GB" dirty="0">
                <a:effectLst>
                  <a:outerShdw sx="0" sy="0">
                    <a:srgbClr val="000000"/>
                  </a:outerShdw>
                </a:effectLst>
              </a:rPr>
              <a:t>.</a:t>
            </a:r>
          </a:p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Uniquely (at present) to Sunderland, a multi-faceted but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standardised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 data capture takes place at the point of care across all outpatient and special school clinics, with the knowledge and support of children and families.</a:t>
            </a:r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Data on all children and young people attending the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Paediatric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 Emergency Department are reported to NHS Digital’s Emergency Care Data Set.</a:t>
            </a:r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There is a well-established, interagency strategic partnership for disabled children in Sunderland, with representation from a children’s participation lead, caregivers, commissioners and providers across statutory and voluntary sectors. They are strongly behind this proposal.</a:t>
            </a:r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1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The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40111" cy="435133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Local (already on board)</a:t>
            </a:r>
          </a:p>
          <a:p>
            <a:pPr marL="0" indent="0">
              <a:buNone/>
            </a:pPr>
            <a:r>
              <a:rPr lang="en-US" dirty="0"/>
              <a:t>University of Sunderland</a:t>
            </a:r>
          </a:p>
          <a:p>
            <a:pPr marL="0" indent="0">
              <a:buNone/>
            </a:pPr>
            <a:r>
              <a:rPr lang="en-US" dirty="0"/>
              <a:t>South </a:t>
            </a:r>
            <a:r>
              <a:rPr lang="en-US" dirty="0" err="1"/>
              <a:t>Tyneside</a:t>
            </a:r>
            <a:r>
              <a:rPr lang="en-US" dirty="0"/>
              <a:t> and Sunderland NHS Foundation Trust</a:t>
            </a:r>
          </a:p>
          <a:p>
            <a:pPr marL="0" indent="0">
              <a:buNone/>
            </a:pPr>
            <a:r>
              <a:rPr lang="en-US" dirty="0"/>
              <a:t>Sunderland Clinical Commissioning Group</a:t>
            </a:r>
          </a:p>
          <a:p>
            <a:pPr marL="0" indent="0">
              <a:buNone/>
            </a:pPr>
            <a:r>
              <a:rPr lang="en-US" dirty="0"/>
              <a:t>North of England Commissioning Support Unit</a:t>
            </a:r>
          </a:p>
          <a:p>
            <a:pPr marL="0" indent="0">
              <a:buNone/>
            </a:pPr>
            <a:r>
              <a:rPr lang="en-US" dirty="0"/>
              <a:t>Sunderland Parent </a:t>
            </a:r>
            <a:r>
              <a:rPr lang="en-US" dirty="0" err="1"/>
              <a:t>Carer</a:t>
            </a:r>
            <a:r>
              <a:rPr lang="en-US" dirty="0"/>
              <a:t> Forum </a:t>
            </a:r>
          </a:p>
          <a:p>
            <a:pPr marL="0" indent="0">
              <a:buNone/>
            </a:pPr>
            <a:r>
              <a:rPr lang="en-US" dirty="0"/>
              <a:t>Together for Children</a:t>
            </a:r>
          </a:p>
          <a:p>
            <a:pPr marL="0" indent="0">
              <a:buNone/>
            </a:pPr>
            <a:r>
              <a:rPr lang="en-US" dirty="0"/>
              <a:t>Sunderland City Council</a:t>
            </a:r>
          </a:p>
          <a:p>
            <a:pPr marL="0" indent="0">
              <a:buNone/>
            </a:pPr>
            <a:r>
              <a:rPr lang="en-US" dirty="0"/>
              <a:t>Public Health England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0C8532-7912-1145-A093-4D7F09B83559}"/>
              </a:ext>
            </a:extLst>
          </p:cNvPr>
          <p:cNvSpPr txBox="1">
            <a:spLocks/>
          </p:cNvSpPr>
          <p:nvPr/>
        </p:nvSpPr>
        <p:spPr>
          <a:xfrm>
            <a:off x="6287911" y="1828093"/>
            <a:ext cx="5065890" cy="466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National (to develop)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Data for Children Partnership, led by the Office of the Children’s Commissioner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Council for Disabled Children/True Colours Trust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ONS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DfE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DHSC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NHS England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Public Health England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Ofsted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CQC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2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59630"/>
            <a:ext cx="11582400" cy="57759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2540"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and demonstrate the rich potential of </a:t>
            </a:r>
            <a:r>
              <a:rPr lang="en-US" b="1" kern="0" dirty="0" err="1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paediatric</a:t>
            </a:r>
            <a:r>
              <a:rPr lang="en-US" b="1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disability data </a:t>
            </a:r>
          </a:p>
          <a:p>
            <a:pPr marL="342900" marR="2540" lvl="0" indent="-34290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 the benefits of a </a:t>
            </a:r>
            <a:r>
              <a:rPr lang="en-US" kern="0" dirty="0" err="1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standardised</a:t>
            </a:r>
            <a:r>
              <a:rPr lang="en-US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interface for health professionals to capture the multifaceted needs of children as high quality data, at the point of care.</a:t>
            </a:r>
            <a:endParaRPr lang="en-GB" kern="0" dirty="0">
              <a:solidFill>
                <a:srgbClr val="000000"/>
              </a:solidFill>
              <a:effectLst>
                <a:outerShdw sx="0" sy="0">
                  <a:srgbClr val="000000"/>
                </a:outerShdw>
              </a:effectLst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Liaise with NHS Digital, NHS England, Public Health England, Department for Education, Office for National Statistics, and the Children</a:t>
            </a:r>
            <a:r>
              <a:rPr lang="en-GB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Commissioner for England to propose a data process model that takes </a:t>
            </a:r>
            <a:r>
              <a:rPr lang="en-US" kern="0" dirty="0" err="1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paediatric</a:t>
            </a:r>
            <a:r>
              <a:rPr lang="en-US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disability data through to a national data resource. </a:t>
            </a:r>
          </a:p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GB" b="1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and demonstrate the value of linking health and education data on disabled children</a:t>
            </a:r>
          </a:p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GB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Combine these datasets on children with SEND in Sunderland: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paediatric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 data reported to the Community Services Dataset and Emergency Care Data Set with School Census data </a:t>
            </a:r>
          </a:p>
          <a:p>
            <a:pPr lvl="0" fontAlgn="base"/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fontAlgn="base"/>
            <a:r>
              <a:rPr lang="en-US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Consult with policymakers and public services providers to ensure the data design meets their research and analysis requirements.</a:t>
            </a:r>
          </a:p>
          <a:p>
            <a:pPr lvl="0" fontAlgn="base"/>
            <a:endParaRPr lang="en-GB" dirty="0">
              <a:effectLst>
                <a:outerShdw sx="0" sy="0">
                  <a:srgbClr val="000000"/>
                </a:outerShdw>
              </a:effectLst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GB" sz="1400" b="1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 </a:t>
            </a:r>
            <a:endParaRPr lang="en-GB" sz="1400" u="none" strike="noStrike" kern="0" spc="0" dirty="0">
              <a:ln>
                <a:noFill/>
              </a:ln>
              <a:solidFill>
                <a:srgbClr val="000000"/>
              </a:solidFill>
              <a:effectLst>
                <a:outerShdw sx="0" sy="0">
                  <a:srgbClr val="000000"/>
                </a:outerShdw>
              </a:effectLst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025" y="666750"/>
            <a:ext cx="1180970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/>
              <a:t>Proposed programme of work in the </a:t>
            </a:r>
            <a:r>
              <a:rPr lang="en-GB" sz="3200" i="1" dirty="0"/>
              <a:t>proof of concept </a:t>
            </a:r>
            <a:r>
              <a:rPr lang="en-GB" sz="3200" dirty="0"/>
              <a:t>stage (year one)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92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85E177-8FB3-4B42-B03F-A66540714C6C}"/>
              </a:ext>
            </a:extLst>
          </p:cNvPr>
          <p:cNvSpPr/>
          <p:nvPr/>
        </p:nvSpPr>
        <p:spPr>
          <a:xfrm>
            <a:off x="756355" y="447094"/>
            <a:ext cx="10588977" cy="60975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GB" sz="2000" b="1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how to do this in a way that meets legal, ethical &amp;  information governance requirements</a:t>
            </a:r>
          </a:p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US" sz="2000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Identify and report the requirements for the ethical use of these data and the required data governance, legal gateways, information security requirements and data management provisions.  </a:t>
            </a:r>
          </a:p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US" sz="2000" b="1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 cost effective data-driven model with national application </a:t>
            </a:r>
            <a:endParaRPr lang="en-GB" sz="2000" b="1" kern="0" dirty="0">
              <a:solidFill>
                <a:srgbClr val="000000"/>
              </a:solidFill>
              <a:effectLst>
                <a:outerShdw sx="0" sy="0">
                  <a:srgbClr val="000000"/>
                </a:outerShdw>
              </a:effectLst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US" sz="2000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Propose a model with the agreed solutions to these requirements that has the support of the data owners and other stakeholders.  </a:t>
            </a:r>
            <a:endParaRPr lang="en-GB" sz="2000" kern="0" dirty="0">
              <a:solidFill>
                <a:srgbClr val="000000"/>
              </a:solidFill>
              <a:effectLst>
                <a:outerShdw sx="0" sy="0">
                  <a:srgbClr val="000000"/>
                </a:outerShdw>
              </a:effectLst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US" sz="2000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Present and nominally assign the costs and benefits should the model be adopted by the stakeholders and data owners, in the form of a costed recommendation to UKRI, NHS England, NHS Digital, Department for Education, Office for National Statistics, and any other key stakeholder identified in the work.</a:t>
            </a:r>
            <a:endParaRPr lang="en-GB" sz="2000" kern="0" dirty="0">
              <a:solidFill>
                <a:srgbClr val="000000"/>
              </a:solidFill>
              <a:effectLst>
                <a:outerShdw sx="0" sy="0">
                  <a:srgbClr val="000000"/>
                </a:outerShdw>
              </a:effectLst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</a:pPr>
            <a:r>
              <a:rPr lang="en-US" sz="2000" kern="0" dirty="0">
                <a:solidFill>
                  <a:srgbClr val="000000"/>
                </a:solidFill>
                <a:effectLst>
                  <a:outerShdw sx="0" sy="0">
                    <a:srgbClr val="000000"/>
                  </a:outerShdw>
                </a:effectLst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Obtain agreement in principle with the decision-making bodies such that this model can be scheduled for implementation in a sustainable manner.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5168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09D7CC1A0C94B903714A2F6FE6082" ma:contentTypeVersion="12" ma:contentTypeDescription="Create a new document." ma:contentTypeScope="" ma:versionID="93a01b1fb15019ac5583ee69b9c86552">
  <xsd:schema xmlns:xsd="http://www.w3.org/2001/XMLSchema" xmlns:xs="http://www.w3.org/2001/XMLSchema" xmlns:p="http://schemas.microsoft.com/office/2006/metadata/properties" xmlns:ns2="80f0d1e4-3247-4bb7-a2f2-310f92ab01ed" xmlns:ns3="786956e8-7784-43f1-a477-c33e577ec2e6" targetNamespace="http://schemas.microsoft.com/office/2006/metadata/properties" ma:root="true" ma:fieldsID="ea6c8cdcb1af9af2a44d5bdcf3ad5a82" ns2:_="" ns3:_="">
    <xsd:import namespace="80f0d1e4-3247-4bb7-a2f2-310f92ab01ed"/>
    <xsd:import namespace="786956e8-7784-43f1-a477-c33e577ec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0d1e4-3247-4bb7-a2f2-310f92ab01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956e8-7784-43f1-a477-c33e577ec2e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0CB8F8-AA4C-45AD-A61B-7199FB61B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f0d1e4-3247-4bb7-a2f2-310f92ab01ed"/>
    <ds:schemaRef ds:uri="786956e8-7784-43f1-a477-c33e577ec2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FB5EA7-D93A-447D-9E36-DFB257F9C5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69BE7D-1097-4314-B807-6017B505A9A5}">
  <ds:schemaRefs>
    <ds:schemaRef ds:uri="http://purl.org/dc/elements/1.1/"/>
    <ds:schemaRef ds:uri="80f0d1e4-3247-4bb7-a2f2-310f92ab01ed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786956e8-7784-43f1-a477-c33e577ec2e6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1132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Office Theme</vt:lpstr>
      <vt:lpstr>  Linking health and education data on children with SEND in Sunderland: a 'proof of concept' project  </vt:lpstr>
      <vt:lpstr>Background to this project</vt:lpstr>
      <vt:lpstr>Background to this project (2)</vt:lpstr>
      <vt:lpstr>  Linking health and education data on children with SEND in Sunderland: a 'proof of concept' project  </vt:lpstr>
      <vt:lpstr>Why link health and school data?</vt:lpstr>
      <vt:lpstr>Why Sunderland?</vt:lpstr>
      <vt:lpstr>The partners</vt:lpstr>
      <vt:lpstr>PowerPoint Presentation</vt:lpstr>
      <vt:lpstr>PowerPoint Presentation</vt:lpstr>
      <vt:lpstr>Impact and public benefit</vt:lpstr>
      <vt:lpstr>Beyond the proof of concept …</vt:lpstr>
    </vt:vector>
  </TitlesOfParts>
  <Company>University of Sunderland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health and education data on children with SEND in Sunderland: 'proof of concept' project.</dc:title>
  <dc:creator>Sarah Martin-Denham</dc:creator>
  <cp:lastModifiedBy>Sarah Martin-Denham (Staff)</cp:lastModifiedBy>
  <cp:revision>27</cp:revision>
  <dcterms:created xsi:type="dcterms:W3CDTF">2019-11-13T14:47:18Z</dcterms:created>
  <dcterms:modified xsi:type="dcterms:W3CDTF">2020-12-10T13:08:00Z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0x010100DA009D7CC1A0C94B903714A2F6FE6082</vt:lpwstr>
  </property>
</Properties>
</file>